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71" r:id="rId3"/>
    <p:sldId id="256" r:id="rId4"/>
    <p:sldId id="257" r:id="rId5"/>
    <p:sldId id="258" r:id="rId6"/>
    <p:sldId id="259" r:id="rId7"/>
    <p:sldId id="267" r:id="rId8"/>
    <p:sldId id="263" r:id="rId9"/>
    <p:sldId id="268" r:id="rId10"/>
    <p:sldId id="269" r:id="rId11"/>
    <p:sldId id="275" r:id="rId12"/>
    <p:sldId id="276" r:id="rId13"/>
    <p:sldId id="277" r:id="rId14"/>
    <p:sldId id="278" r:id="rId15"/>
    <p:sldId id="260" r:id="rId16"/>
    <p:sldId id="279" r:id="rId17"/>
    <p:sldId id="266" r:id="rId18"/>
    <p:sldId id="273" r:id="rId19"/>
    <p:sldId id="274" r:id="rId20"/>
    <p:sldId id="270" r:id="rId21"/>
    <p:sldId id="272" r:id="rId22"/>
    <p:sldId id="262" r:id="rId23"/>
    <p:sldId id="26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jpeg>
</file>

<file path=ppt/media/image16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7EB9E-EDED-4C6B-DE83-167F840C8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B0B9D-4592-BA78-0D09-CFEBEE4223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8AC62-7779-5469-9F49-A166E63D9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906FF-AD68-5C90-D72D-D28CF7B32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A67A8-1C79-CF6E-54D3-F9C01BB32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3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FA82D-67B1-4A76-5B26-A6B14EB44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BB5BB-E0CB-8664-3EFC-32BB486B5C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6D363-0EF5-0659-70EA-CCC783A8C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B5085-1599-35EA-D575-E73AADDDA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1FBF8-464A-CA2E-9546-603CCB52E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578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77DED-E89E-9C5D-DD48-66C97BA8DE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C82884-282D-5586-297F-F5B46678C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3E1CA-68C2-9F5A-3EEB-241237E5E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60E83-84E1-D64E-7310-E3788612C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1A0A1-DF2B-3D65-4B94-5EE4D600E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12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323A9-4AE1-8372-1E8E-176290D99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B6EB2-4558-F002-9F4C-D76716E4E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5A171-AD33-405E-D678-F03A6F7F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5672F-B5F1-92A7-7CC6-44D5B354C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89461-EDC5-B2E0-3221-BF39CD43A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209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0AEB1-DEE1-32DD-72D1-7B60CD7A0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7F7F7-B077-0984-7272-0F9AD644B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76796-32D6-E498-9F82-EC61D9046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1B368-EF6A-8FF6-9C2F-00C03828C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B6F69-41CA-0F18-2B1D-511DB7591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978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08178-A66B-9367-D05A-65D444DB8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B2245-D645-0EE2-6F75-F01B7FE190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275B42-1A0F-5DCF-722F-AEE0B8954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E46D3B-D114-47CE-7FFB-CF1C5054A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AB454F-9CA6-AAA5-3993-90859F823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39818-798F-6E9A-41A2-AEFC44EE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54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E7ECC-5B80-BAD2-1A36-0C6FE41E1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27432-B0C0-4FC1-88F0-6C5286B4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00888-9168-E7FC-E0FA-4B62BE332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A6975A-7C69-0B17-118B-442C32DA83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47D9A6-9A9E-3422-1770-999E2BA466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A14477-3C2F-07B9-6E6A-BF7EC6FE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DF1455-AAF1-4513-5FAC-F43C9C773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54C99F-2FF0-8E0F-9FE4-3BE1329EF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464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24E33-6C55-60B0-8E19-DC3A1EF0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C8F65-1FFB-F30B-4D76-A091E6D75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0D5B07-8DE0-1555-AC53-A0E226559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0C9866-A8AE-C710-1C28-FDA874EB9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28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F24441-F269-A946-89B5-6A33FCB29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A69D0E-2825-F9BC-CE55-C3863CA37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21665A-7B20-D510-B309-E21AE1BB7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488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48C93-647C-8AB1-C7B9-177583CC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32B98-D8E2-E407-30BC-35CE822F6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7F50C-DEDE-B24B-F3C3-9B45FF23E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2FC0AB-C465-06B0-749D-15231B939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6FDAE-52E6-DF03-AD0A-CE01B1D82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CB5A6-9952-9BC7-4821-6C95A042A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12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14C8-96B3-AF1C-9257-E9271C591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86417D-2E44-31B3-B801-AE74AEE51D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013D12-4A3B-98FC-1AB9-2948AAF24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59C02-403D-1CDC-5AC1-2E50C9F31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7144D-78F5-3118-BCBF-3B477C493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393DB-67BC-B95E-3DCE-B088CF76E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390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E52C99-5554-A950-A296-1EEE474F3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DCF13-5E61-BA35-DA97-EED87869C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F3216-6C39-5D14-9524-3570C78EA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701798-A84A-408B-8EFA-3D3998B20BA0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A1488-FFB2-DD58-4BE4-1872B7E16C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10250-A5DF-8224-ED69-5ADBD2CAD4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637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2504E-7F61-88A3-E58D-A881CA7CE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In 4 Days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C6C30-01F6-1ACA-7821-9F6E73F09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Day 1 :</a:t>
            </a:r>
          </a:p>
          <a:p>
            <a:pPr lvl="1"/>
            <a:r>
              <a:rPr lang="en-US" dirty="0"/>
              <a:t>Introduction to Artificial Intelligence and Neural Network</a:t>
            </a:r>
          </a:p>
          <a:p>
            <a:r>
              <a:rPr lang="en-US" dirty="0"/>
              <a:t>Day 2 :</a:t>
            </a:r>
          </a:p>
          <a:p>
            <a:pPr lvl="1"/>
            <a:r>
              <a:rPr lang="en-US" dirty="0"/>
              <a:t>Python for beginner </a:t>
            </a:r>
          </a:p>
          <a:p>
            <a:r>
              <a:rPr lang="en-US" dirty="0"/>
              <a:t>Day 3:</a:t>
            </a:r>
          </a:p>
          <a:p>
            <a:pPr lvl="1"/>
            <a:r>
              <a:rPr lang="en-US" dirty="0"/>
              <a:t>Implementation of KNN for Hoda Handwriting</a:t>
            </a:r>
          </a:p>
          <a:p>
            <a:r>
              <a:rPr lang="en-US" dirty="0"/>
              <a:t>Day 4:</a:t>
            </a:r>
          </a:p>
          <a:p>
            <a:pPr lvl="1"/>
            <a:r>
              <a:rPr lang="en-US" dirty="0"/>
              <a:t>Convolution Neural Network  ( CNN ) </a:t>
            </a:r>
          </a:p>
        </p:txBody>
      </p:sp>
    </p:spTree>
    <p:extLst>
      <p:ext uri="{BB962C8B-B14F-4D97-AF65-F5344CB8AC3E}">
        <p14:creationId xmlns:p14="http://schemas.microsoft.com/office/powerpoint/2010/main" val="19085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A56BF-FA6F-6C09-A96A-E45CAFD69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and Back Propagation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D0DD187-1EF9-DA8A-89E9-C7F83A4A8390}"/>
              </a:ext>
            </a:extLst>
          </p:cNvPr>
          <p:cNvGrpSpPr/>
          <p:nvPr/>
        </p:nvGrpSpPr>
        <p:grpSpPr>
          <a:xfrm>
            <a:off x="1865320" y="1477189"/>
            <a:ext cx="4230680" cy="2258705"/>
            <a:chOff x="989589" y="1521725"/>
            <a:chExt cx="4230680" cy="225870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9D0A7BD-29A0-260A-D436-F9E7C518B6B5}"/>
                </a:ext>
              </a:extLst>
            </p:cNvPr>
            <p:cNvGrpSpPr/>
            <p:nvPr/>
          </p:nvGrpSpPr>
          <p:grpSpPr>
            <a:xfrm>
              <a:off x="989589" y="1690688"/>
              <a:ext cx="3384518" cy="1765571"/>
              <a:chOff x="2263643" y="627116"/>
              <a:chExt cx="5781328" cy="3015893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F61C154A-CF61-7085-4C72-6B5ADBF7DFE8}"/>
                  </a:ext>
                </a:extLst>
              </p:cNvPr>
              <p:cNvSpPr/>
              <p:nvPr/>
            </p:nvSpPr>
            <p:spPr>
              <a:xfrm>
                <a:off x="4883285" y="957856"/>
                <a:ext cx="1536969" cy="15369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+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D04C444-605E-A6B3-102E-86BC0150E120}"/>
                  </a:ext>
                </a:extLst>
              </p:cNvPr>
              <p:cNvSpPr/>
              <p:nvPr/>
            </p:nvSpPr>
            <p:spPr>
              <a:xfrm>
                <a:off x="3287950" y="627116"/>
                <a:ext cx="787940" cy="78794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W1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769F037-04F7-1BB9-0DA9-37BF1969776F}"/>
                  </a:ext>
                </a:extLst>
              </p:cNvPr>
              <p:cNvSpPr/>
              <p:nvPr/>
            </p:nvSpPr>
            <p:spPr>
              <a:xfrm>
                <a:off x="3287950" y="2306758"/>
                <a:ext cx="787940" cy="78794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W2</a:t>
                </a:r>
              </a:p>
            </p:txBody>
          </p:sp>
          <p:cxnSp>
            <p:nvCxnSpPr>
              <p:cNvPr id="8" name="Connector: Elbow 7">
                <a:extLst>
                  <a:ext uri="{FF2B5EF4-FFF2-40B4-BE49-F238E27FC236}">
                    <a16:creationId xmlns:a16="http://schemas.microsoft.com/office/drawing/2014/main" id="{9B257E41-EAA4-F440-5813-76BE865DB2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5618" y="899490"/>
                <a:ext cx="797667" cy="612843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nector: Elbow 8">
                <a:extLst>
                  <a:ext uri="{FF2B5EF4-FFF2-40B4-BE49-F238E27FC236}">
                    <a16:creationId xmlns:a16="http://schemas.microsoft.com/office/drawing/2014/main" id="{E08E9167-88BA-EC8E-AC6B-E8211411F5F6}"/>
                  </a:ext>
                </a:extLst>
              </p:cNvPr>
              <p:cNvCxnSpPr>
                <a:cxnSpLocks/>
                <a:stCxn id="7" idx="3"/>
              </p:cNvCxnSpPr>
              <p:nvPr/>
            </p:nvCxnSpPr>
            <p:spPr>
              <a:xfrm flipV="1">
                <a:off x="4075890" y="1950077"/>
                <a:ext cx="807395" cy="750651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12510E39-C1FE-60B9-6E8A-CB687C13B7DC}"/>
                  </a:ext>
                </a:extLst>
              </p:cNvPr>
              <p:cNvCxnSpPr>
                <a:cxnSpLocks/>
                <a:endCxn id="5" idx="4"/>
              </p:cNvCxnSpPr>
              <p:nvPr/>
            </p:nvCxnSpPr>
            <p:spPr>
              <a:xfrm flipV="1">
                <a:off x="5651770" y="2494825"/>
                <a:ext cx="0" cy="54993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AF9DB9F9-2152-EE07-B2A8-82DA66DF1639}"/>
                  </a:ext>
                </a:extLst>
              </p:cNvPr>
              <p:cNvSpPr/>
              <p:nvPr/>
            </p:nvSpPr>
            <p:spPr>
              <a:xfrm>
                <a:off x="5335619" y="3044758"/>
                <a:ext cx="632300" cy="598251"/>
              </a:xfrm>
              <a:prstGeom prst="triangl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b</a:t>
                </a:r>
              </a:p>
            </p:txBody>
          </p:sp>
          <p:sp>
            <p:nvSpPr>
              <p:cNvPr id="12" name="Trapezoid 11">
                <a:extLst>
                  <a:ext uri="{FF2B5EF4-FFF2-40B4-BE49-F238E27FC236}">
                    <a16:creationId xmlns:a16="http://schemas.microsoft.com/office/drawing/2014/main" id="{CF211FA0-38F7-195D-FA6C-A0AFCF79F98B}"/>
                  </a:ext>
                </a:extLst>
              </p:cNvPr>
              <p:cNvSpPr/>
              <p:nvPr/>
            </p:nvSpPr>
            <p:spPr>
              <a:xfrm rot="5400000">
                <a:off x="6947979" y="1329939"/>
                <a:ext cx="710119" cy="792801"/>
              </a:xfrm>
              <a:prstGeom prst="trapezoid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AF</a:t>
                </a:r>
              </a:p>
            </p:txBody>
          </p: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E77BCFB2-ACC4-192B-D41E-C48BD58494AE}"/>
                  </a:ext>
                </a:extLst>
              </p:cNvPr>
              <p:cNvCxnSpPr>
                <a:cxnSpLocks/>
                <a:stCxn id="5" idx="6"/>
                <a:endCxn id="12" idx="2"/>
              </p:cNvCxnSpPr>
              <p:nvPr/>
            </p:nvCxnSpPr>
            <p:spPr>
              <a:xfrm flipV="1">
                <a:off x="6420254" y="1726340"/>
                <a:ext cx="486384" cy="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64D33948-064A-E751-DB5A-70B928101E03}"/>
                  </a:ext>
                </a:extLst>
              </p:cNvPr>
              <p:cNvCxnSpPr>
                <a:cxnSpLocks/>
                <a:stCxn id="12" idx="0"/>
                <a:endCxn id="30" idx="1"/>
              </p:cNvCxnSpPr>
              <p:nvPr/>
            </p:nvCxnSpPr>
            <p:spPr>
              <a:xfrm>
                <a:off x="7699437" y="1726340"/>
                <a:ext cx="34553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80C9E00-125F-DF83-DA08-2C9FBB517137}"/>
                  </a:ext>
                </a:extLst>
              </p:cNvPr>
              <p:cNvSpPr txBox="1"/>
              <p:nvPr/>
            </p:nvSpPr>
            <p:spPr>
              <a:xfrm>
                <a:off x="2285998" y="836420"/>
                <a:ext cx="664390" cy="473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X1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06C766C-520F-E53D-8A61-2781530AF529}"/>
                  </a:ext>
                </a:extLst>
              </p:cNvPr>
              <p:cNvSpPr txBox="1"/>
              <p:nvPr/>
            </p:nvSpPr>
            <p:spPr>
              <a:xfrm>
                <a:off x="2263643" y="2453755"/>
                <a:ext cx="708161" cy="5257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X2</a:t>
                </a:r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26894A4F-8697-E7CE-5BB6-261712E73E29}"/>
                  </a:ext>
                </a:extLst>
              </p:cNvPr>
              <p:cNvCxnSpPr/>
              <p:nvPr/>
            </p:nvCxnSpPr>
            <p:spPr>
              <a:xfrm>
                <a:off x="2801566" y="1021086"/>
                <a:ext cx="48638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49253DB3-0820-A9D8-2C37-A7B1C9BFC503}"/>
                  </a:ext>
                </a:extLst>
              </p:cNvPr>
              <p:cNvCxnSpPr/>
              <p:nvPr/>
            </p:nvCxnSpPr>
            <p:spPr>
              <a:xfrm>
                <a:off x="2801566" y="2716623"/>
                <a:ext cx="48638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5D3254D-73A9-C62D-FE3E-E4E41BA54D1C}"/>
                </a:ext>
              </a:extLst>
            </p:cNvPr>
            <p:cNvCxnSpPr>
              <a:cxnSpLocks/>
            </p:cNvCxnSpPr>
            <p:nvPr/>
          </p:nvCxnSpPr>
          <p:spPr>
            <a:xfrm>
              <a:off x="4606119" y="2542057"/>
              <a:ext cx="0" cy="123837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BC117AB-B374-BFCC-3897-2A7D476F49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9880" y="3780430"/>
              <a:ext cx="278623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48E0CF2-119C-444D-21C5-AF225FC564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9880" y="3357349"/>
              <a:ext cx="0" cy="42308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6E5726A-5076-8740-C7B4-D94DFFA823A3}"/>
                </a:ext>
              </a:extLst>
            </p:cNvPr>
            <p:cNvSpPr/>
            <p:nvPr/>
          </p:nvSpPr>
          <p:spPr>
            <a:xfrm>
              <a:off x="1391625" y="1521725"/>
              <a:ext cx="785183" cy="180150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laque 29">
              <a:extLst>
                <a:ext uri="{FF2B5EF4-FFF2-40B4-BE49-F238E27FC236}">
                  <a16:creationId xmlns:a16="http://schemas.microsoft.com/office/drawing/2014/main" id="{CE3868D1-0824-4805-AD0E-F8D2C89A5B17}"/>
                </a:ext>
              </a:extLst>
            </p:cNvPr>
            <p:cNvSpPr/>
            <p:nvPr/>
          </p:nvSpPr>
          <p:spPr>
            <a:xfrm>
              <a:off x="4374107" y="2126338"/>
              <a:ext cx="846162" cy="415719"/>
            </a:xfrm>
            <a:prstGeom prst="plaqu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C53DDCCB-3252-234F-2CE1-69804ED39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2199" y="1377337"/>
            <a:ext cx="2787174" cy="81883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A4CC323-F32F-5DB6-0F7F-6EB63002F9AA}"/>
              </a:ext>
            </a:extLst>
          </p:cNvPr>
          <p:cNvSpPr txBox="1"/>
          <p:nvPr/>
        </p:nvSpPr>
        <p:spPr>
          <a:xfrm>
            <a:off x="3526663" y="367992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A751ADE-70D2-D1B1-37F3-F18EDE01044D}"/>
                  </a:ext>
                </a:extLst>
              </p:cNvPr>
              <p:cNvSpPr txBox="1"/>
              <p:nvPr/>
            </p:nvSpPr>
            <p:spPr>
              <a:xfrm>
                <a:off x="7802027" y="1721411"/>
                <a:ext cx="914400" cy="484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US" dirty="0"/>
                  <a:t> = .33</a:t>
                </a:r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A751ADE-70D2-D1B1-37F3-F18EDE0104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2027" y="1721411"/>
                <a:ext cx="914400" cy="484876"/>
              </a:xfrm>
              <a:prstGeom prst="rect">
                <a:avLst/>
              </a:prstGeom>
              <a:blipFill>
                <a:blip r:embed="rId3"/>
                <a:stretch>
                  <a:fillRect b="-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DF8427D7-943C-3E40-09A0-E97A8DA34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8620147"/>
              </p:ext>
            </p:extLst>
          </p:nvPr>
        </p:nvGraphicFramePr>
        <p:xfrm>
          <a:off x="6461920" y="1721411"/>
          <a:ext cx="106139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1398">
                  <a:extLst>
                    <a:ext uri="{9D8B030D-6E8A-4147-A177-3AD203B41FA5}">
                      <a16:colId xmlns:a16="http://schemas.microsoft.com/office/drawing/2014/main" val="942943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1000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60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258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62634"/>
                  </a:ext>
                </a:extLst>
              </a:tr>
            </a:tbl>
          </a:graphicData>
        </a:graphic>
      </p:graphicFrame>
      <p:pic>
        <p:nvPicPr>
          <p:cNvPr id="8194" name="Picture 2">
            <a:extLst>
              <a:ext uri="{FF2B5EF4-FFF2-40B4-BE49-F238E27FC236}">
                <a16:creationId xmlns:a16="http://schemas.microsoft.com/office/drawing/2014/main" id="{71BCA39E-891C-E257-D85D-883B345F1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293" y="4151613"/>
            <a:ext cx="4180859" cy="2526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87ED4863-A11D-5AD3-33CF-CD155B319730}"/>
              </a:ext>
            </a:extLst>
          </p:cNvPr>
          <p:cNvSpPr txBox="1"/>
          <p:nvPr/>
        </p:nvSpPr>
        <p:spPr>
          <a:xfrm>
            <a:off x="7058838" y="3411723"/>
            <a:ext cx="1529198" cy="36933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.3 –  (.3 * .33 ) </a:t>
            </a:r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61726688-AC70-139B-BCD7-12061D6782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019469"/>
              </p:ext>
            </p:extLst>
          </p:nvPr>
        </p:nvGraphicFramePr>
        <p:xfrm>
          <a:off x="7802027" y="2293689"/>
          <a:ext cx="152919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599">
                  <a:extLst>
                    <a:ext uri="{9D8B030D-6E8A-4147-A177-3AD203B41FA5}">
                      <a16:colId xmlns:a16="http://schemas.microsoft.com/office/drawing/2014/main" val="4131290466"/>
                    </a:ext>
                  </a:extLst>
                </a:gridCol>
                <a:gridCol w="764599">
                  <a:extLst>
                    <a:ext uri="{9D8B030D-6E8A-4147-A177-3AD203B41FA5}">
                      <a16:colId xmlns:a16="http://schemas.microsoft.com/office/drawing/2014/main" val="1069643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70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020648"/>
                  </a:ext>
                </a:extLst>
              </a:tr>
            </a:tbl>
          </a:graphicData>
        </a:graphic>
      </p:graphicFrame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51A2D7BA-385B-C589-47AF-BC0C7120CF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466730"/>
              </p:ext>
            </p:extLst>
          </p:nvPr>
        </p:nvGraphicFramePr>
        <p:xfrm>
          <a:off x="7802027" y="4112441"/>
          <a:ext cx="152919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599">
                  <a:extLst>
                    <a:ext uri="{9D8B030D-6E8A-4147-A177-3AD203B41FA5}">
                      <a16:colId xmlns:a16="http://schemas.microsoft.com/office/drawing/2014/main" val="4131290466"/>
                    </a:ext>
                  </a:extLst>
                </a:gridCol>
                <a:gridCol w="764599">
                  <a:extLst>
                    <a:ext uri="{9D8B030D-6E8A-4147-A177-3AD203B41FA5}">
                      <a16:colId xmlns:a16="http://schemas.microsoft.com/office/drawing/2014/main" val="1069643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70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0.201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020648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BCCA3E45-84E6-7A95-2A12-E8138700A1DD}"/>
              </a:ext>
            </a:extLst>
          </p:cNvPr>
          <p:cNvSpPr txBox="1"/>
          <p:nvPr/>
        </p:nvSpPr>
        <p:spPr>
          <a:xfrm>
            <a:off x="8892607" y="3411723"/>
            <a:ext cx="1529198" cy="36933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.2 –  (.2 * .33 ) 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5BD26D1-5886-2F85-3F63-3D7A8E3A0EF2}"/>
              </a:ext>
            </a:extLst>
          </p:cNvPr>
          <p:cNvCxnSpPr>
            <a:endCxn id="43" idx="0"/>
          </p:cNvCxnSpPr>
          <p:nvPr/>
        </p:nvCxnSpPr>
        <p:spPr>
          <a:xfrm flipH="1">
            <a:off x="7823437" y="3035369"/>
            <a:ext cx="248917" cy="3763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001D611-5C5F-3A0E-139A-02B8A040EBEE}"/>
              </a:ext>
            </a:extLst>
          </p:cNvPr>
          <p:cNvCxnSpPr>
            <a:stCxn id="43" idx="2"/>
          </p:cNvCxnSpPr>
          <p:nvPr/>
        </p:nvCxnSpPr>
        <p:spPr>
          <a:xfrm>
            <a:off x="7823437" y="3781055"/>
            <a:ext cx="276189" cy="3705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AE3417A-F4F5-025C-6534-7521D31DA7DF}"/>
              </a:ext>
            </a:extLst>
          </p:cNvPr>
          <p:cNvCxnSpPr/>
          <p:nvPr/>
        </p:nvCxnSpPr>
        <p:spPr>
          <a:xfrm>
            <a:off x="9065131" y="3034756"/>
            <a:ext cx="374469" cy="3769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1B8958B-19CC-1B8C-DEE9-518BF734121C}"/>
              </a:ext>
            </a:extLst>
          </p:cNvPr>
          <p:cNvCxnSpPr/>
          <p:nvPr/>
        </p:nvCxnSpPr>
        <p:spPr>
          <a:xfrm flipH="1">
            <a:off x="9030237" y="3845225"/>
            <a:ext cx="371594" cy="2806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21C7CB05-9B19-C84B-2186-0B2D2EFA168B}"/>
              </a:ext>
            </a:extLst>
          </p:cNvPr>
          <p:cNvCxnSpPr/>
          <p:nvPr/>
        </p:nvCxnSpPr>
        <p:spPr>
          <a:xfrm rot="10800000">
            <a:off x="5564153" y="3596389"/>
            <a:ext cx="2237874" cy="994522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11DBC79-F972-4F37-C801-48C607948875}"/>
                  </a:ext>
                </a:extLst>
              </p:cNvPr>
              <p:cNvSpPr txBox="1"/>
              <p:nvPr/>
            </p:nvSpPr>
            <p:spPr>
              <a:xfrm>
                <a:off x="7545517" y="5317424"/>
                <a:ext cx="1856314" cy="848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11DBC79-F972-4F37-C801-48C6079488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5517" y="5317424"/>
                <a:ext cx="1856314" cy="8487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5963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3" grpId="0" animBg="1"/>
      <p:bldP spid="47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4F01D94-4DD3-46B8-1646-FCDFDF017ED2}"/>
              </a:ext>
            </a:extLst>
          </p:cNvPr>
          <p:cNvGrpSpPr/>
          <p:nvPr/>
        </p:nvGrpSpPr>
        <p:grpSpPr>
          <a:xfrm>
            <a:off x="3018039" y="1690778"/>
            <a:ext cx="5051836" cy="2635346"/>
            <a:chOff x="2263643" y="627116"/>
            <a:chExt cx="5781328" cy="301589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A925B74-9828-C22B-33FC-C650A94B5BCE}"/>
                </a:ext>
              </a:extLst>
            </p:cNvPr>
            <p:cNvSpPr/>
            <p:nvPr/>
          </p:nvSpPr>
          <p:spPr>
            <a:xfrm>
              <a:off x="4883285" y="957856"/>
              <a:ext cx="1536969" cy="15369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+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35760D-DF4B-CC39-499C-9EBFB82C091E}"/>
                </a:ext>
              </a:extLst>
            </p:cNvPr>
            <p:cNvSpPr/>
            <p:nvPr/>
          </p:nvSpPr>
          <p:spPr>
            <a:xfrm>
              <a:off x="3287950" y="627116"/>
              <a:ext cx="787940" cy="7879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.5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097DB97-A41A-7FEE-B6C9-2D6F9D0B1C16}"/>
                </a:ext>
              </a:extLst>
            </p:cNvPr>
            <p:cNvSpPr/>
            <p:nvPr/>
          </p:nvSpPr>
          <p:spPr>
            <a:xfrm>
              <a:off x="3287950" y="2306758"/>
              <a:ext cx="787940" cy="7879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3</a:t>
              </a:r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A6CD501C-65BB-0819-7F33-B3D97E05BC77}"/>
                </a:ext>
              </a:extLst>
            </p:cNvPr>
            <p:cNvCxnSpPr>
              <a:cxnSpLocks/>
            </p:cNvCxnSpPr>
            <p:nvPr/>
          </p:nvCxnSpPr>
          <p:spPr>
            <a:xfrm>
              <a:off x="4085618" y="899490"/>
              <a:ext cx="797667" cy="612843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6F5A8C41-6C84-7CF7-2023-318C70F5A7AD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V="1">
              <a:off x="4075890" y="1950077"/>
              <a:ext cx="807395" cy="75065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14B1465-3D4E-C729-3353-5B6455F458B5}"/>
                </a:ext>
              </a:extLst>
            </p:cNvPr>
            <p:cNvCxnSpPr>
              <a:cxnSpLocks/>
              <a:endCxn id="11" idx="4"/>
            </p:cNvCxnSpPr>
            <p:nvPr/>
          </p:nvCxnSpPr>
          <p:spPr>
            <a:xfrm flipV="1">
              <a:off x="5651770" y="2494825"/>
              <a:ext cx="0" cy="54993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DCB8634-1897-51EB-2A31-5B6AB4E95E61}"/>
                </a:ext>
              </a:extLst>
            </p:cNvPr>
            <p:cNvSpPr/>
            <p:nvPr/>
          </p:nvSpPr>
          <p:spPr>
            <a:xfrm>
              <a:off x="5335619" y="3044758"/>
              <a:ext cx="632300" cy="598251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</a:t>
              </a:r>
            </a:p>
          </p:txBody>
        </p:sp>
        <p:sp>
          <p:nvSpPr>
            <p:cNvPr id="18" name="Trapezoid 17">
              <a:extLst>
                <a:ext uri="{FF2B5EF4-FFF2-40B4-BE49-F238E27FC236}">
                  <a16:creationId xmlns:a16="http://schemas.microsoft.com/office/drawing/2014/main" id="{E144803F-9FA6-E943-35E7-A2D93810B630}"/>
                </a:ext>
              </a:extLst>
            </p:cNvPr>
            <p:cNvSpPr/>
            <p:nvPr/>
          </p:nvSpPr>
          <p:spPr>
            <a:xfrm rot="5400000">
              <a:off x="6947979" y="1329939"/>
              <a:ext cx="710119" cy="792801"/>
            </a:xfrm>
            <a:prstGeom prst="trapezoid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AF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C6C5DD-00F3-6B47-6132-EB80F6C46449}"/>
                </a:ext>
              </a:extLst>
            </p:cNvPr>
            <p:cNvCxnSpPr>
              <a:cxnSpLocks/>
              <a:stCxn id="11" idx="6"/>
              <a:endCxn id="18" idx="2"/>
            </p:cNvCxnSpPr>
            <p:nvPr/>
          </p:nvCxnSpPr>
          <p:spPr>
            <a:xfrm flipV="1">
              <a:off x="6420254" y="1726340"/>
              <a:ext cx="48638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210DDAE-20DD-A367-60DF-E84301AD56A5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>
              <a:off x="7699437" y="1726340"/>
              <a:ext cx="34553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0A4B94C-B627-7B14-A24B-1CF855A6DC8D}"/>
                </a:ext>
              </a:extLst>
            </p:cNvPr>
            <p:cNvSpPr txBox="1"/>
            <p:nvPr/>
          </p:nvSpPr>
          <p:spPr>
            <a:xfrm>
              <a:off x="2285998" y="836420"/>
              <a:ext cx="664390" cy="316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DFF51C1-B0B0-72D4-5CC2-FBE18125AC82}"/>
                </a:ext>
              </a:extLst>
            </p:cNvPr>
            <p:cNvSpPr txBox="1"/>
            <p:nvPr/>
          </p:nvSpPr>
          <p:spPr>
            <a:xfrm>
              <a:off x="2263643" y="2453755"/>
              <a:ext cx="708161" cy="352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5D464D1-6617-01A3-D981-7D0957BFD08E}"/>
                </a:ext>
              </a:extLst>
            </p:cNvPr>
            <p:cNvCxnSpPr/>
            <p:nvPr/>
          </p:nvCxnSpPr>
          <p:spPr>
            <a:xfrm>
              <a:off x="2801566" y="1021086"/>
              <a:ext cx="4863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30C01FE-DB0E-77F3-8B1D-B725DF4554E8}"/>
                </a:ext>
              </a:extLst>
            </p:cNvPr>
            <p:cNvCxnSpPr/>
            <p:nvPr/>
          </p:nvCxnSpPr>
          <p:spPr>
            <a:xfrm>
              <a:off x="2801566" y="2716623"/>
              <a:ext cx="4863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ABDC1DB4-9C49-98F0-BF4A-5203E37A0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672" y="792923"/>
            <a:ext cx="1084444" cy="127430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64618AF-0F1C-6B48-D465-8134C546F337}"/>
              </a:ext>
            </a:extLst>
          </p:cNvPr>
          <p:cNvSpPr txBox="1"/>
          <p:nvPr/>
        </p:nvSpPr>
        <p:spPr>
          <a:xfrm>
            <a:off x="363856" y="362309"/>
            <a:ext cx="15339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0" kern="1200" dirty="0">
                <a:effectLst/>
                <a:latin typeface="Arial Black" panose="020B0A04020102020204" pitchFamily="34" charset="0"/>
              </a:rPr>
              <a:t>bias</a:t>
            </a:r>
            <a:endParaRPr lang="en-US" sz="4400" dirty="0">
              <a:latin typeface="Arial Black" panose="020B0A040201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BE195A-B41B-58DC-2214-3D67F0BAB574}"/>
              </a:ext>
            </a:extLst>
          </p:cNvPr>
          <p:cNvSpPr txBox="1"/>
          <p:nvPr/>
        </p:nvSpPr>
        <p:spPr>
          <a:xfrm>
            <a:off x="8171252" y="247747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ED52187-2154-4279-F407-09D368B06BEE}"/>
              </a:ext>
            </a:extLst>
          </p:cNvPr>
          <p:cNvSpPr/>
          <p:nvPr/>
        </p:nvSpPr>
        <p:spPr>
          <a:xfrm>
            <a:off x="5463618" y="3635789"/>
            <a:ext cx="1030062" cy="103006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F4D8AE-A66B-95DD-43AA-645644694AD3}"/>
              </a:ext>
            </a:extLst>
          </p:cNvPr>
          <p:cNvSpPr txBox="1"/>
          <p:nvPr/>
        </p:nvSpPr>
        <p:spPr>
          <a:xfrm>
            <a:off x="6926424" y="3803360"/>
            <a:ext cx="4642412" cy="2862322"/>
          </a:xfrm>
          <a:custGeom>
            <a:avLst/>
            <a:gdLst>
              <a:gd name="connsiteX0" fmla="*/ 0 w 4642412"/>
              <a:gd name="connsiteY0" fmla="*/ 0 h 2862322"/>
              <a:gd name="connsiteX1" fmla="*/ 533877 w 4642412"/>
              <a:gd name="connsiteY1" fmla="*/ 0 h 2862322"/>
              <a:gd name="connsiteX2" fmla="*/ 974907 w 4642412"/>
              <a:gd name="connsiteY2" fmla="*/ 0 h 2862322"/>
              <a:gd name="connsiteX3" fmla="*/ 1648056 w 4642412"/>
              <a:gd name="connsiteY3" fmla="*/ 0 h 2862322"/>
              <a:gd name="connsiteX4" fmla="*/ 2181934 w 4642412"/>
              <a:gd name="connsiteY4" fmla="*/ 0 h 2862322"/>
              <a:gd name="connsiteX5" fmla="*/ 2715811 w 4642412"/>
              <a:gd name="connsiteY5" fmla="*/ 0 h 2862322"/>
              <a:gd name="connsiteX6" fmla="*/ 3388961 w 4642412"/>
              <a:gd name="connsiteY6" fmla="*/ 0 h 2862322"/>
              <a:gd name="connsiteX7" fmla="*/ 3876414 w 4642412"/>
              <a:gd name="connsiteY7" fmla="*/ 0 h 2862322"/>
              <a:gd name="connsiteX8" fmla="*/ 4642412 w 4642412"/>
              <a:gd name="connsiteY8" fmla="*/ 0 h 2862322"/>
              <a:gd name="connsiteX9" fmla="*/ 4642412 w 4642412"/>
              <a:gd name="connsiteY9" fmla="*/ 629711 h 2862322"/>
              <a:gd name="connsiteX10" fmla="*/ 4642412 w 4642412"/>
              <a:gd name="connsiteY10" fmla="*/ 1144929 h 2862322"/>
              <a:gd name="connsiteX11" fmla="*/ 4642412 w 4642412"/>
              <a:gd name="connsiteY11" fmla="*/ 1717393 h 2862322"/>
              <a:gd name="connsiteX12" fmla="*/ 4642412 w 4642412"/>
              <a:gd name="connsiteY12" fmla="*/ 2318481 h 2862322"/>
              <a:gd name="connsiteX13" fmla="*/ 4642412 w 4642412"/>
              <a:gd name="connsiteY13" fmla="*/ 2862322 h 2862322"/>
              <a:gd name="connsiteX14" fmla="*/ 4062111 w 4642412"/>
              <a:gd name="connsiteY14" fmla="*/ 2862322 h 2862322"/>
              <a:gd name="connsiteX15" fmla="*/ 3574657 w 4642412"/>
              <a:gd name="connsiteY15" fmla="*/ 2862322 h 2862322"/>
              <a:gd name="connsiteX16" fmla="*/ 2994356 w 4642412"/>
              <a:gd name="connsiteY16" fmla="*/ 2862322 h 2862322"/>
              <a:gd name="connsiteX17" fmla="*/ 2321206 w 4642412"/>
              <a:gd name="connsiteY17" fmla="*/ 2862322 h 2862322"/>
              <a:gd name="connsiteX18" fmla="*/ 1740905 w 4642412"/>
              <a:gd name="connsiteY18" fmla="*/ 2862322 h 2862322"/>
              <a:gd name="connsiteX19" fmla="*/ 1299875 w 4642412"/>
              <a:gd name="connsiteY19" fmla="*/ 2862322 h 2862322"/>
              <a:gd name="connsiteX20" fmla="*/ 812422 w 4642412"/>
              <a:gd name="connsiteY20" fmla="*/ 2862322 h 2862322"/>
              <a:gd name="connsiteX21" fmla="*/ 0 w 4642412"/>
              <a:gd name="connsiteY21" fmla="*/ 2862322 h 2862322"/>
              <a:gd name="connsiteX22" fmla="*/ 0 w 4642412"/>
              <a:gd name="connsiteY22" fmla="*/ 2289858 h 2862322"/>
              <a:gd name="connsiteX23" fmla="*/ 0 w 4642412"/>
              <a:gd name="connsiteY23" fmla="*/ 1717393 h 2862322"/>
              <a:gd name="connsiteX24" fmla="*/ 0 w 4642412"/>
              <a:gd name="connsiteY24" fmla="*/ 1173552 h 2862322"/>
              <a:gd name="connsiteX25" fmla="*/ 0 w 4642412"/>
              <a:gd name="connsiteY25" fmla="*/ 686957 h 2862322"/>
              <a:gd name="connsiteX26" fmla="*/ 0 w 4642412"/>
              <a:gd name="connsiteY26" fmla="*/ 0 h 286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642412" h="2862322" extrusionOk="0">
                <a:moveTo>
                  <a:pt x="0" y="0"/>
                </a:moveTo>
                <a:cubicBezTo>
                  <a:pt x="177081" y="-12813"/>
                  <a:pt x="314884" y="29762"/>
                  <a:pt x="533877" y="0"/>
                </a:cubicBezTo>
                <a:cubicBezTo>
                  <a:pt x="752870" y="-29762"/>
                  <a:pt x="774415" y="30173"/>
                  <a:pt x="974907" y="0"/>
                </a:cubicBezTo>
                <a:cubicBezTo>
                  <a:pt x="1175399" y="-30173"/>
                  <a:pt x="1480421" y="27680"/>
                  <a:pt x="1648056" y="0"/>
                </a:cubicBezTo>
                <a:cubicBezTo>
                  <a:pt x="1815691" y="-27680"/>
                  <a:pt x="2044479" y="54963"/>
                  <a:pt x="2181934" y="0"/>
                </a:cubicBezTo>
                <a:cubicBezTo>
                  <a:pt x="2319389" y="-54963"/>
                  <a:pt x="2459927" y="30210"/>
                  <a:pt x="2715811" y="0"/>
                </a:cubicBezTo>
                <a:cubicBezTo>
                  <a:pt x="2971695" y="-30210"/>
                  <a:pt x="3189750" y="79693"/>
                  <a:pt x="3388961" y="0"/>
                </a:cubicBezTo>
                <a:cubicBezTo>
                  <a:pt x="3588172" y="-79693"/>
                  <a:pt x="3718656" y="40016"/>
                  <a:pt x="3876414" y="0"/>
                </a:cubicBezTo>
                <a:cubicBezTo>
                  <a:pt x="4034172" y="-40016"/>
                  <a:pt x="4276848" y="50728"/>
                  <a:pt x="4642412" y="0"/>
                </a:cubicBezTo>
                <a:cubicBezTo>
                  <a:pt x="4683926" y="261216"/>
                  <a:pt x="4626907" y="331103"/>
                  <a:pt x="4642412" y="629711"/>
                </a:cubicBezTo>
                <a:cubicBezTo>
                  <a:pt x="4657917" y="928319"/>
                  <a:pt x="4595122" y="1001821"/>
                  <a:pt x="4642412" y="1144929"/>
                </a:cubicBezTo>
                <a:cubicBezTo>
                  <a:pt x="4689702" y="1288037"/>
                  <a:pt x="4635930" y="1465353"/>
                  <a:pt x="4642412" y="1717393"/>
                </a:cubicBezTo>
                <a:cubicBezTo>
                  <a:pt x="4648894" y="1969433"/>
                  <a:pt x="4639375" y="2161120"/>
                  <a:pt x="4642412" y="2318481"/>
                </a:cubicBezTo>
                <a:cubicBezTo>
                  <a:pt x="4645449" y="2475842"/>
                  <a:pt x="4630220" y="2712010"/>
                  <a:pt x="4642412" y="2862322"/>
                </a:cubicBezTo>
                <a:cubicBezTo>
                  <a:pt x="4369505" y="2868833"/>
                  <a:pt x="4325113" y="2798900"/>
                  <a:pt x="4062111" y="2862322"/>
                </a:cubicBezTo>
                <a:cubicBezTo>
                  <a:pt x="3799109" y="2925744"/>
                  <a:pt x="3695419" y="2848522"/>
                  <a:pt x="3574657" y="2862322"/>
                </a:cubicBezTo>
                <a:cubicBezTo>
                  <a:pt x="3453895" y="2876122"/>
                  <a:pt x="3121302" y="2834255"/>
                  <a:pt x="2994356" y="2862322"/>
                </a:cubicBezTo>
                <a:cubicBezTo>
                  <a:pt x="2867410" y="2890389"/>
                  <a:pt x="2639873" y="2830154"/>
                  <a:pt x="2321206" y="2862322"/>
                </a:cubicBezTo>
                <a:cubicBezTo>
                  <a:pt x="2002539" y="2894490"/>
                  <a:pt x="1887371" y="2832205"/>
                  <a:pt x="1740905" y="2862322"/>
                </a:cubicBezTo>
                <a:cubicBezTo>
                  <a:pt x="1594439" y="2892439"/>
                  <a:pt x="1439514" y="2858789"/>
                  <a:pt x="1299875" y="2862322"/>
                </a:cubicBezTo>
                <a:cubicBezTo>
                  <a:pt x="1160236" y="2865855"/>
                  <a:pt x="1055060" y="2826446"/>
                  <a:pt x="812422" y="2862322"/>
                </a:cubicBezTo>
                <a:cubicBezTo>
                  <a:pt x="569784" y="2898198"/>
                  <a:pt x="236641" y="2847296"/>
                  <a:pt x="0" y="2862322"/>
                </a:cubicBezTo>
                <a:cubicBezTo>
                  <a:pt x="-162" y="2624771"/>
                  <a:pt x="30603" y="2513727"/>
                  <a:pt x="0" y="2289858"/>
                </a:cubicBezTo>
                <a:cubicBezTo>
                  <a:pt x="-30603" y="2065989"/>
                  <a:pt x="55809" y="1892104"/>
                  <a:pt x="0" y="1717393"/>
                </a:cubicBezTo>
                <a:cubicBezTo>
                  <a:pt x="-55809" y="1542682"/>
                  <a:pt x="47918" y="1411241"/>
                  <a:pt x="0" y="1173552"/>
                </a:cubicBezTo>
                <a:cubicBezTo>
                  <a:pt x="-47918" y="935863"/>
                  <a:pt x="47039" y="842720"/>
                  <a:pt x="0" y="686957"/>
                </a:cubicBezTo>
                <a:cubicBezTo>
                  <a:pt x="-47039" y="531195"/>
                  <a:pt x="61462" y="234988"/>
                  <a:pt x="0" y="0"/>
                </a:cubicBezTo>
                <a:close/>
              </a:path>
            </a:pathLst>
          </a:custGeom>
          <a:noFill/>
          <a:ln w="190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Changing the output of the perceptron regardless of the inputs and weights.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a-I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not received from the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will change during network training, just like the weights.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bias functions as the intercept for the neural network.</a:t>
            </a:r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3D29B4D-D94C-30BA-8791-C7453574479A}"/>
              </a:ext>
            </a:extLst>
          </p:cNvPr>
          <p:cNvCxnSpPr>
            <a:stCxn id="28" idx="7"/>
          </p:cNvCxnSpPr>
          <p:nvPr/>
        </p:nvCxnSpPr>
        <p:spPr>
          <a:xfrm rot="16200000" flipH="1">
            <a:off x="6410161" y="3719308"/>
            <a:ext cx="448932" cy="583593"/>
          </a:xfrm>
          <a:prstGeom prst="curvedConnector4">
            <a:avLst>
              <a:gd name="adj1" fmla="val -50921"/>
              <a:gd name="adj2" fmla="val 62924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94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7A203-64E2-716D-5855-4B1B25805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 | nonlinear functional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4A8297-8641-00AA-68E3-66E46071B616}"/>
              </a:ext>
            </a:extLst>
          </p:cNvPr>
          <p:cNvSpPr txBox="1"/>
          <p:nvPr/>
        </p:nvSpPr>
        <p:spPr>
          <a:xfrm>
            <a:off x="215411" y="6390982"/>
            <a:ext cx="3600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https://www.desmos.com/</a:t>
            </a:r>
          </a:p>
          <a:p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F30F823-B1F0-53C6-5659-879526F06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5974" y="1432121"/>
            <a:ext cx="8311569" cy="4821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772E383-3D27-1EFF-3530-AE4CBDBE13FB}"/>
              </a:ext>
            </a:extLst>
          </p:cNvPr>
          <p:cNvSpPr/>
          <p:nvPr/>
        </p:nvSpPr>
        <p:spPr>
          <a:xfrm>
            <a:off x="5442439" y="2074985"/>
            <a:ext cx="1459524" cy="12397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05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BFEA6-F9B5-D9B2-08C1-7D112210E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of Deep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5175C-49A3-E0EC-8F7F-192C8F00F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2008 (Geoffrey Everest Hinton)</a:t>
            </a:r>
          </a:p>
          <a:p>
            <a:r>
              <a:rPr lang="en-US" dirty="0" err="1"/>
              <a:t>ReLU</a:t>
            </a:r>
            <a:r>
              <a:rPr lang="en-US" dirty="0"/>
              <a:t> (rectified linear unit 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A11824-6513-2B07-84A2-41710BAB8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1611" y="455675"/>
            <a:ext cx="3260752" cy="2739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2BBEBA-481B-A963-6C6E-21BED930A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2414" y="3011777"/>
            <a:ext cx="8399586" cy="2778324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ACF0BBF8-2578-48CE-7A5B-31AE088F4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51" y="3011777"/>
            <a:ext cx="2928571" cy="1360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3865E97-8808-8FE4-E767-037488CFF068}"/>
              </a:ext>
            </a:extLst>
          </p:cNvPr>
          <p:cNvSpPr txBox="1"/>
          <p:nvPr/>
        </p:nvSpPr>
        <p:spPr>
          <a:xfrm>
            <a:off x="1542314" y="4507638"/>
            <a:ext cx="1094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Max(0,z)</a:t>
            </a:r>
          </a:p>
        </p:txBody>
      </p:sp>
    </p:spTree>
    <p:extLst>
      <p:ext uri="{BB962C8B-B14F-4D97-AF65-F5344CB8AC3E}">
        <p14:creationId xmlns:p14="http://schemas.microsoft.com/office/powerpoint/2010/main" val="577654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ECDC-2F9F-973A-B8B2-341EB9727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79EAF-2A61-2E06-7384-98604943E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IRANYekan ExtraBlack" panose="020B0506030804020204" pitchFamily="34" charset="-78"/>
                <a:cs typeface="IRANYekan ExtraBlack" panose="020B0506030804020204" pitchFamily="34" charset="-78"/>
              </a:rPr>
              <a:t>Should we assign an activation function to all perceptron's or not?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43D009-2CA0-D71C-36F8-36FAEB2A831A}"/>
              </a:ext>
            </a:extLst>
          </p:cNvPr>
          <p:cNvSpPr txBox="1"/>
          <p:nvPr/>
        </p:nvSpPr>
        <p:spPr>
          <a:xfrm>
            <a:off x="479180" y="6311900"/>
            <a:ext cx="3600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https://www.desmos.com/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C90EA77-715C-0DCC-6B8C-13437062D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326" y="2776596"/>
            <a:ext cx="5064536" cy="319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174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2B58E-5CAF-E3F8-EB1F-F8952C9C7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- Nearest Neighbor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F2EFE-6874-BFC0-F1A2-F1F3CD65F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 - Nearest Neighbor </a:t>
            </a:r>
          </a:p>
          <a:p>
            <a:pPr lvl="1"/>
            <a:r>
              <a:rPr lang="en-US" dirty="0"/>
              <a:t>If Noise appeared in data this algorithm is not efficient</a:t>
            </a:r>
          </a:p>
          <a:p>
            <a:pPr lvl="1"/>
            <a:r>
              <a:rPr lang="en-US" dirty="0"/>
              <a:t>If K = 1 this algorithm is not efficient</a:t>
            </a:r>
          </a:p>
          <a:p>
            <a:pPr lvl="1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FD1E649-75CE-BD1B-2721-E3A470F2067F}"/>
              </a:ext>
            </a:extLst>
          </p:cNvPr>
          <p:cNvSpPr/>
          <p:nvPr/>
        </p:nvSpPr>
        <p:spPr>
          <a:xfrm>
            <a:off x="2225614" y="4044426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0DAEC4B-C4B9-689B-D78B-C911D19F74F1}"/>
              </a:ext>
            </a:extLst>
          </p:cNvPr>
          <p:cNvSpPr/>
          <p:nvPr/>
        </p:nvSpPr>
        <p:spPr>
          <a:xfrm>
            <a:off x="3137139" y="4316157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79EB2D3-4D0D-3785-D4BA-4DE6F1CFA53D}"/>
              </a:ext>
            </a:extLst>
          </p:cNvPr>
          <p:cNvSpPr/>
          <p:nvPr/>
        </p:nvSpPr>
        <p:spPr>
          <a:xfrm>
            <a:off x="2277371" y="4809302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F1BA971-376F-D4B4-BC97-5FD075EEC882}"/>
              </a:ext>
            </a:extLst>
          </p:cNvPr>
          <p:cNvSpPr/>
          <p:nvPr/>
        </p:nvSpPr>
        <p:spPr>
          <a:xfrm>
            <a:off x="2572107" y="4114650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230073-5AFD-163E-673A-63777671874E}"/>
              </a:ext>
            </a:extLst>
          </p:cNvPr>
          <p:cNvSpPr/>
          <p:nvPr/>
        </p:nvSpPr>
        <p:spPr>
          <a:xfrm>
            <a:off x="3265096" y="5091360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0507B2-6852-218A-FFF9-68A9DBC59E9D}"/>
              </a:ext>
            </a:extLst>
          </p:cNvPr>
          <p:cNvSpPr/>
          <p:nvPr/>
        </p:nvSpPr>
        <p:spPr>
          <a:xfrm>
            <a:off x="2481530" y="5591506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F93446-E4F4-C99A-D865-A16081670FE0}"/>
              </a:ext>
            </a:extLst>
          </p:cNvPr>
          <p:cNvSpPr/>
          <p:nvPr/>
        </p:nvSpPr>
        <p:spPr>
          <a:xfrm>
            <a:off x="2704373" y="4518952"/>
            <a:ext cx="181155" cy="18115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6AD3EE6-9F83-6328-A58B-C2A4449BC402}"/>
              </a:ext>
            </a:extLst>
          </p:cNvPr>
          <p:cNvSpPr/>
          <p:nvPr/>
        </p:nvSpPr>
        <p:spPr>
          <a:xfrm>
            <a:off x="6405054" y="4046786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AFC79E-2EB6-C192-F710-2DB54CAE663D}"/>
              </a:ext>
            </a:extLst>
          </p:cNvPr>
          <p:cNvSpPr/>
          <p:nvPr/>
        </p:nvSpPr>
        <p:spPr>
          <a:xfrm>
            <a:off x="7316579" y="4318517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9F277D3-E0F5-08C6-9D08-F3A16AAEBAD0}"/>
              </a:ext>
            </a:extLst>
          </p:cNvPr>
          <p:cNvSpPr/>
          <p:nvPr/>
        </p:nvSpPr>
        <p:spPr>
          <a:xfrm>
            <a:off x="6456811" y="4811662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136A4D-4ADB-AF22-F7AB-9887FE5B71BB}"/>
              </a:ext>
            </a:extLst>
          </p:cNvPr>
          <p:cNvSpPr/>
          <p:nvPr/>
        </p:nvSpPr>
        <p:spPr>
          <a:xfrm>
            <a:off x="6751547" y="4117010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4A7FDEF-AFC5-56D5-D0F6-AAC62B306D4F}"/>
              </a:ext>
            </a:extLst>
          </p:cNvPr>
          <p:cNvSpPr/>
          <p:nvPr/>
        </p:nvSpPr>
        <p:spPr>
          <a:xfrm>
            <a:off x="7444536" y="5093720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C4C7C10-D2CC-3212-545F-B49C7625B014}"/>
              </a:ext>
            </a:extLst>
          </p:cNvPr>
          <p:cNvSpPr/>
          <p:nvPr/>
        </p:nvSpPr>
        <p:spPr>
          <a:xfrm>
            <a:off x="6660970" y="5593866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21983B7-4A8B-38EF-ACD3-8369DE555571}"/>
              </a:ext>
            </a:extLst>
          </p:cNvPr>
          <p:cNvSpPr/>
          <p:nvPr/>
        </p:nvSpPr>
        <p:spPr>
          <a:xfrm>
            <a:off x="6883813" y="4521312"/>
            <a:ext cx="181155" cy="18115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E6367B-9C96-226C-C827-A98FABF415CA}"/>
              </a:ext>
            </a:extLst>
          </p:cNvPr>
          <p:cNvSpPr txBox="1"/>
          <p:nvPr/>
        </p:nvSpPr>
        <p:spPr>
          <a:xfrm>
            <a:off x="1253484" y="3983674"/>
            <a:ext cx="1512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1-nn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EA87EE-61F4-5325-466B-4B6782C9C27D}"/>
              </a:ext>
            </a:extLst>
          </p:cNvPr>
          <p:cNvSpPr txBox="1"/>
          <p:nvPr/>
        </p:nvSpPr>
        <p:spPr>
          <a:xfrm>
            <a:off x="5552691" y="3926473"/>
            <a:ext cx="1512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3-nn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BC5D8F-EA31-C09D-AFF4-6E88F3CAFECD}"/>
              </a:ext>
            </a:extLst>
          </p:cNvPr>
          <p:cNvCxnSpPr>
            <a:cxnSpLocks/>
          </p:cNvCxnSpPr>
          <p:nvPr/>
        </p:nvCxnSpPr>
        <p:spPr>
          <a:xfrm flipH="1" flipV="1">
            <a:off x="2704373" y="4305336"/>
            <a:ext cx="39863" cy="2027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21BA9DC-ABB9-29D6-181A-0A390A0E3397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6869171" y="4305336"/>
            <a:ext cx="105220" cy="2159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B8B74D5-73A1-5C90-5B41-BB5100D3C767}"/>
              </a:ext>
            </a:extLst>
          </p:cNvPr>
          <p:cNvCxnSpPr>
            <a:cxnSpLocks/>
            <a:stCxn id="17" idx="3"/>
            <a:endCxn id="13" idx="7"/>
          </p:cNvCxnSpPr>
          <p:nvPr/>
        </p:nvCxnSpPr>
        <p:spPr>
          <a:xfrm flipH="1">
            <a:off x="6611436" y="4675937"/>
            <a:ext cx="298907" cy="1622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DB9563A-A65A-7343-B0EA-8D222001DBA6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7064968" y="4409095"/>
            <a:ext cx="251611" cy="1629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374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33996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66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D5A8B-7871-7426-FAF1-684DECEA6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Vs Deep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E1CF9-48C6-36BB-9952-D5B558C8B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97FC457-AF17-0E28-30BC-F439BC147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022" y="1825624"/>
            <a:ext cx="11114726" cy="3609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0335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8A219-8F1A-F5A7-2EED-CE3453738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Vs Deep Learning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72A40E6E-47E2-FACD-E54D-8182BF526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668" y="1316558"/>
            <a:ext cx="6826310" cy="511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5002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68837-152D-AF26-716F-AF4EA0724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6114"/>
            <a:ext cx="9903125" cy="1325563"/>
          </a:xfrm>
        </p:spPr>
        <p:txBody>
          <a:bodyPr/>
          <a:lstStyle/>
          <a:p>
            <a:r>
              <a:rPr lang="en-US" dirty="0"/>
              <a:t>Are they different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B0E7D-400A-A511-F08D-A4345111E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3871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If the criterion or features are the selection of pixels, these images are no longer equal.</a:t>
            </a:r>
            <a:endParaRPr lang="fa-IR" dirty="0"/>
          </a:p>
          <a:p>
            <a:endParaRPr lang="en-US" dirty="0"/>
          </a:p>
          <a:p>
            <a:r>
              <a:rPr lang="en-US" dirty="0"/>
              <a:t>Light </a:t>
            </a:r>
          </a:p>
          <a:p>
            <a:r>
              <a:rPr lang="en-US" dirty="0"/>
              <a:t>Form </a:t>
            </a:r>
          </a:p>
          <a:p>
            <a:r>
              <a:rPr lang="en-US" dirty="0"/>
              <a:t>Scale </a:t>
            </a:r>
          </a:p>
          <a:p>
            <a:r>
              <a:rPr lang="en-US" dirty="0"/>
              <a:t>Distance </a:t>
            </a:r>
          </a:p>
          <a:p>
            <a:r>
              <a:rPr lang="en-US" dirty="0"/>
              <a:t>Rotation</a:t>
            </a:r>
          </a:p>
          <a:p>
            <a:r>
              <a:rPr lang="en-US" dirty="0"/>
              <a:t>And ….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71A31D-144C-E32A-F934-4CDBD6D2E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215" y="4320022"/>
            <a:ext cx="1361080" cy="15545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A9D937-2C35-5E57-C49E-BED2507C0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3215" y="577134"/>
            <a:ext cx="1312034" cy="16661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A375F5-63C6-73E4-DA7B-E7BA29C4C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3215" y="2363636"/>
            <a:ext cx="1312034" cy="175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620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E14F-FE6E-2D1D-8663-4F27B6324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D6F91-68CC-4F1F-D175-38C53A43C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06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know </a:t>
            </a:r>
          </a:p>
          <a:p>
            <a:r>
              <a:rPr lang="en-US" dirty="0"/>
              <a:t>Weight is Random </a:t>
            </a:r>
          </a:p>
          <a:p>
            <a:r>
              <a:rPr lang="en-US" dirty="0"/>
              <a:t>Bios is Random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245C8F-40F1-AC77-C3F0-E67A50340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67" y="3025291"/>
            <a:ext cx="7716327" cy="3467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EEF0F0-0D0F-76BD-EECF-2CA5B1090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7646" y="3101501"/>
            <a:ext cx="685896" cy="33151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6F4FAB-8269-0FA9-CBD3-0E710D85C5C9}"/>
              </a:ext>
            </a:extLst>
          </p:cNvPr>
          <p:cNvSpPr txBox="1"/>
          <p:nvPr/>
        </p:nvSpPr>
        <p:spPr>
          <a:xfrm>
            <a:off x="7959433" y="2655958"/>
            <a:ext cx="1580222" cy="369332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dirty="0"/>
              <a:t>One Hot label</a:t>
            </a:r>
          </a:p>
        </p:txBody>
      </p:sp>
    </p:spTree>
    <p:extLst>
      <p:ext uri="{BB962C8B-B14F-4D97-AF65-F5344CB8AC3E}">
        <p14:creationId xmlns:p14="http://schemas.microsoft.com/office/powerpoint/2010/main" val="3818742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9B7EA4-72F6-81D0-66CB-71041E8D5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778" y="333661"/>
            <a:ext cx="7414510" cy="619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4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34FEA-A9F6-851F-D5AF-F44F7B63E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058AD6-B38F-3B51-3380-CC2BB1D4D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735" y="3595199"/>
            <a:ext cx="8888065" cy="3724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576CC4-3BA2-8827-4712-809F828AF51B}"/>
              </a:ext>
            </a:extLst>
          </p:cNvPr>
          <p:cNvSpPr txBox="1"/>
          <p:nvPr/>
        </p:nvSpPr>
        <p:spPr>
          <a:xfrm>
            <a:off x="1323241" y="1409651"/>
            <a:ext cx="65986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Convolution Neural Network (CNN)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Recurrent Neural Network ( RNN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Graph Neural Network (GNN)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Attention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Transformers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Large Language Model Neural Network ( LLM )</a:t>
            </a:r>
          </a:p>
        </p:txBody>
      </p:sp>
    </p:spTree>
    <p:extLst>
      <p:ext uri="{BB962C8B-B14F-4D97-AF65-F5344CB8AC3E}">
        <p14:creationId xmlns:p14="http://schemas.microsoft.com/office/powerpoint/2010/main" val="6014093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0B1-6DF9-3241-A193-04D7A5F8A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862EB-3C50-41D7-2784-16F14ED27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LetNet</a:t>
            </a:r>
            <a:endParaRPr lang="en-US" dirty="0"/>
          </a:p>
          <a:p>
            <a:r>
              <a:rPr lang="en-US" dirty="0" err="1"/>
              <a:t>alexNet</a:t>
            </a:r>
            <a:endParaRPr lang="en-US" dirty="0"/>
          </a:p>
          <a:p>
            <a:r>
              <a:rPr lang="en-US" dirty="0" err="1"/>
              <a:t>ResNet</a:t>
            </a:r>
            <a:endParaRPr lang="en-US" dirty="0"/>
          </a:p>
          <a:p>
            <a:r>
              <a:rPr lang="en-US" dirty="0"/>
              <a:t>Inception </a:t>
            </a:r>
          </a:p>
          <a:p>
            <a:r>
              <a:rPr lang="en-US" dirty="0"/>
              <a:t>Decoder-Encoder </a:t>
            </a:r>
          </a:p>
          <a:p>
            <a:r>
              <a:rPr lang="en-US" dirty="0"/>
              <a:t>GAN</a:t>
            </a:r>
          </a:p>
          <a:p>
            <a:pPr lvl="1"/>
            <a:r>
              <a:rPr lang="en-US" dirty="0"/>
              <a:t>Pix2Pix</a:t>
            </a:r>
          </a:p>
          <a:p>
            <a:pPr lvl="1"/>
            <a:r>
              <a:rPr lang="en-US" dirty="0"/>
              <a:t>Cycle GAN</a:t>
            </a:r>
          </a:p>
        </p:txBody>
      </p:sp>
    </p:spTree>
    <p:extLst>
      <p:ext uri="{BB962C8B-B14F-4D97-AF65-F5344CB8AC3E}">
        <p14:creationId xmlns:p14="http://schemas.microsoft.com/office/powerpoint/2010/main" val="205562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AD5E-023E-4FFB-24D3-4844120B2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054AA-0608-FB2D-4E27-1B5E4ADF0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472" y="1806169"/>
            <a:ext cx="10515600" cy="4351338"/>
          </a:xfrm>
        </p:spPr>
        <p:txBody>
          <a:bodyPr/>
          <a:lstStyle/>
          <a:p>
            <a:r>
              <a:rPr lang="en-US" dirty="0"/>
              <a:t>Python </a:t>
            </a:r>
          </a:p>
          <a:p>
            <a:pPr lvl="1"/>
            <a:r>
              <a:rPr lang="en-US" dirty="0" err="1"/>
              <a:t>numpy</a:t>
            </a:r>
            <a:endParaRPr lang="en-US" dirty="0"/>
          </a:p>
          <a:p>
            <a:pPr lvl="1"/>
            <a:r>
              <a:rPr lang="en-US" dirty="0"/>
              <a:t>matplotlib</a:t>
            </a:r>
          </a:p>
          <a:p>
            <a:pPr lvl="1"/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Google Sans"/>
              </a:rPr>
              <a:t>scikit-learn</a:t>
            </a:r>
          </a:p>
          <a:p>
            <a:pPr lvl="1"/>
            <a:r>
              <a:rPr lang="en-US" dirty="0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pandas </a:t>
            </a:r>
          </a:p>
          <a:p>
            <a:pPr lvl="1"/>
            <a:r>
              <a:rPr lang="en-US" dirty="0" err="1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Keras</a:t>
            </a:r>
            <a:endParaRPr lang="en-US" dirty="0">
              <a:solidFill>
                <a:srgbClr val="1F1F1F"/>
              </a:solidFill>
              <a:highlight>
                <a:srgbClr val="FFFFFF"/>
              </a:highlight>
              <a:latin typeface="Google Sans"/>
            </a:endParaRPr>
          </a:p>
          <a:p>
            <a:pPr lvl="1"/>
            <a:r>
              <a:rPr lang="en-US" dirty="0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TensorFlow | </a:t>
            </a:r>
            <a:r>
              <a:rPr lang="en-US" dirty="0" err="1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pyTorch</a:t>
            </a:r>
            <a:endParaRPr lang="en-US" dirty="0">
              <a:solidFill>
                <a:srgbClr val="1F1F1F"/>
              </a:solidFill>
              <a:highlight>
                <a:srgbClr val="FFFFFF"/>
              </a:highlight>
              <a:latin typeface="Google Sans"/>
            </a:endParaRPr>
          </a:p>
          <a:p>
            <a:r>
              <a:rPr lang="en-US" dirty="0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google </a:t>
            </a:r>
            <a:r>
              <a:rPr lang="en-US" dirty="0" err="1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colab</a:t>
            </a:r>
            <a:endParaRPr lang="en-US" dirty="0">
              <a:solidFill>
                <a:srgbClr val="1F1F1F"/>
              </a:solidFill>
              <a:highlight>
                <a:srgbClr val="FFFFFF"/>
              </a:highlight>
              <a:latin typeface="Google Sans"/>
            </a:endParaRPr>
          </a:p>
        </p:txBody>
      </p:sp>
      <p:sp>
        <p:nvSpPr>
          <p:cNvPr id="6" name="AutoShape 7" descr="GitHub - matplotlib/matplotlib: matplotlib: plotting with Python">
            <a:extLst>
              <a:ext uri="{FF2B5EF4-FFF2-40B4-BE49-F238E27FC236}">
                <a16:creationId xmlns:a16="http://schemas.microsoft.com/office/drawing/2014/main" id="{9E2EEE63-8985-CAA7-7D24-D38BFE813E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5" name="Picture 9" descr="La función plot | Interactive Chaos">
            <a:extLst>
              <a:ext uri="{FF2B5EF4-FFF2-40B4-BE49-F238E27FC236}">
                <a16:creationId xmlns:a16="http://schemas.microsoft.com/office/drawing/2014/main" id="{CB48F96F-27A8-1F23-C4C4-3D9CCCA1D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164818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7" name="Picture 11">
            <a:extLst>
              <a:ext uri="{FF2B5EF4-FFF2-40B4-BE49-F238E27FC236}">
                <a16:creationId xmlns:a16="http://schemas.microsoft.com/office/drawing/2014/main" id="{2DDE573E-E187-CEE5-9759-81DB28953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948" y="1172982"/>
            <a:ext cx="1984382" cy="1116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undefined">
            <a:extLst>
              <a:ext uri="{FF2B5EF4-FFF2-40B4-BE49-F238E27FC236}">
                <a16:creationId xmlns:a16="http://schemas.microsoft.com/office/drawing/2014/main" id="{4350FA7F-6190-F44F-543F-567586C35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36" y="3019368"/>
            <a:ext cx="1518327" cy="819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9" name="Picture 13" descr="PANDAS LIBRARY">
            <a:extLst>
              <a:ext uri="{FF2B5EF4-FFF2-40B4-BE49-F238E27FC236}">
                <a16:creationId xmlns:a16="http://schemas.microsoft.com/office/drawing/2014/main" id="{66915864-60EF-0920-CFEC-222F8460A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192" y="1107722"/>
            <a:ext cx="2790115" cy="1165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1" name="Picture 15" descr="Machine learning with TensorFlow and Keras in Python">
            <a:extLst>
              <a:ext uri="{FF2B5EF4-FFF2-40B4-BE49-F238E27FC236}">
                <a16:creationId xmlns:a16="http://schemas.microsoft.com/office/drawing/2014/main" id="{4E4EB20F-F2B0-2A13-4662-26E8BBF8C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5566" y="2427319"/>
            <a:ext cx="3077548" cy="230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7">
            <a:extLst>
              <a:ext uri="{FF2B5EF4-FFF2-40B4-BE49-F238E27FC236}">
                <a16:creationId xmlns:a16="http://schemas.microsoft.com/office/drawing/2014/main" id="{E2CCF117-3A6B-6999-BEE2-C16BFBCF33B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15" name="Picture 19">
            <a:extLst>
              <a:ext uri="{FF2B5EF4-FFF2-40B4-BE49-F238E27FC236}">
                <a16:creationId xmlns:a16="http://schemas.microsoft.com/office/drawing/2014/main" id="{B8A02BEF-DF7B-DDCF-DC51-A5952FBFD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8750" y="4735480"/>
            <a:ext cx="1905000" cy="488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7" name="Picture 21">
            <a:extLst>
              <a:ext uri="{FF2B5EF4-FFF2-40B4-BE49-F238E27FC236}">
                <a16:creationId xmlns:a16="http://schemas.microsoft.com/office/drawing/2014/main" id="{96A42A56-8C25-2039-37B2-6EA66C54D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6969" y="4339742"/>
            <a:ext cx="2321264" cy="992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311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28403-AC98-375B-2EA5-7E443F68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Slipping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D514C-F2EA-37F2-72C7-16327E8A7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Data</a:t>
            </a:r>
          </a:p>
          <a:p>
            <a:r>
              <a:rPr lang="en-US" dirty="0"/>
              <a:t>Test Data</a:t>
            </a:r>
          </a:p>
          <a:p>
            <a:r>
              <a:rPr lang="en-US" dirty="0"/>
              <a:t>Validation Data</a:t>
            </a:r>
          </a:p>
          <a:p>
            <a:r>
              <a:rPr lang="en-US" dirty="0"/>
              <a:t>Over fitting </a:t>
            </a:r>
          </a:p>
          <a:p>
            <a:r>
              <a:rPr lang="en-US" dirty="0"/>
              <a:t>Under fitting 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556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achine learning, deep learning, IA : quelles différences">
            <a:extLst>
              <a:ext uri="{FF2B5EF4-FFF2-40B4-BE49-F238E27FC236}">
                <a16:creationId xmlns:a16="http://schemas.microsoft.com/office/drawing/2014/main" id="{2F895F5F-1A39-3C55-5685-644116D8C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871" y="537305"/>
            <a:ext cx="8075792" cy="5656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404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66B6D-507B-1E5B-8C8C-F7DDF90F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: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F43B5-8623-AEA8-C566-28A3E1306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924" y="1609965"/>
            <a:ext cx="10515600" cy="4351338"/>
          </a:xfrm>
        </p:spPr>
        <p:txBody>
          <a:bodyPr/>
          <a:lstStyle/>
          <a:p>
            <a:r>
              <a:rPr lang="en-US" dirty="0"/>
              <a:t>Supervised Learning </a:t>
            </a:r>
          </a:p>
          <a:p>
            <a:pPr lvl="1"/>
            <a:r>
              <a:rPr lang="en-US" dirty="0"/>
              <a:t>Classification – Categorical  ( Dog – Cat ) </a:t>
            </a:r>
          </a:p>
          <a:p>
            <a:pPr lvl="1"/>
            <a:r>
              <a:rPr lang="en-US" dirty="0"/>
              <a:t>Regression  - contiguous ( House Cost ) </a:t>
            </a:r>
          </a:p>
          <a:p>
            <a:r>
              <a:rPr lang="en-US" dirty="0"/>
              <a:t>Unsupervised Learning </a:t>
            </a:r>
          </a:p>
          <a:p>
            <a:pPr lvl="1"/>
            <a:r>
              <a:rPr lang="en-US" dirty="0"/>
              <a:t>Clustering ( anomaly Detection ) </a:t>
            </a:r>
          </a:p>
          <a:p>
            <a:r>
              <a:rPr lang="en-US" dirty="0"/>
              <a:t>Reinforcement Learning</a:t>
            </a:r>
          </a:p>
          <a:p>
            <a:pPr lvl="1"/>
            <a:r>
              <a:rPr lang="en-US" dirty="0"/>
              <a:t>Agent and Environment </a:t>
            </a:r>
          </a:p>
          <a:p>
            <a:pPr lvl="2"/>
            <a:r>
              <a:rPr lang="en-US" dirty="0"/>
              <a:t>Action and Reward    </a:t>
            </a:r>
          </a:p>
        </p:txBody>
      </p:sp>
      <p:pic>
        <p:nvPicPr>
          <p:cNvPr id="1026" name="Picture 2" descr="What Is Reinforcement Learning? - MATLAB &amp; Simulink">
            <a:extLst>
              <a:ext uri="{FF2B5EF4-FFF2-40B4-BE49-F238E27FC236}">
                <a16:creationId xmlns:a16="http://schemas.microsoft.com/office/drawing/2014/main" id="{2D801CD5-1E65-034A-4092-FD26BD0FC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262" y="3128243"/>
            <a:ext cx="6094439" cy="3097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426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A88D1-2965-082E-6291-6D9EE8B8B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</a:t>
            </a:r>
          </a:p>
        </p:txBody>
      </p:sp>
      <p:pic>
        <p:nvPicPr>
          <p:cNvPr id="3074" name="Picture 2" descr="Customizing skills for assistive robotic manipulators, an inverse reinforcement  learning approach with error-related potentials | Communications Biology">
            <a:extLst>
              <a:ext uri="{FF2B5EF4-FFF2-40B4-BE49-F238E27FC236}">
                <a16:creationId xmlns:a16="http://schemas.microsoft.com/office/drawing/2014/main" id="{B96F5E93-BA9F-05A4-255F-2572FCE09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759" y="1361872"/>
            <a:ext cx="6895982" cy="5229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5671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06EAE-DC78-5F14-D0A2-1478344B0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https://openai.com/index/emergent-tool-use/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0F3213-B256-6246-FA14-F5E75DCE3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513" y="1202067"/>
            <a:ext cx="8073201" cy="529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818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CDE49-C1D9-C608-1242-94206818B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Neural Network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9A11B-2F96-46C6-F3C8-93E8A882C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702"/>
            <a:ext cx="10515600" cy="266855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KNN ( K – Nearest Neighbor ) </a:t>
            </a:r>
          </a:p>
          <a:p>
            <a:r>
              <a:rPr lang="en-US" dirty="0"/>
              <a:t>SVN ( Supper Vector Machine )  </a:t>
            </a:r>
          </a:p>
          <a:p>
            <a:r>
              <a:rPr lang="en-US" dirty="0"/>
              <a:t>Liner Regression </a:t>
            </a:r>
          </a:p>
          <a:p>
            <a:r>
              <a:rPr lang="en-US" dirty="0"/>
              <a:t>Logistic Regression </a:t>
            </a:r>
          </a:p>
          <a:p>
            <a:r>
              <a:rPr lang="en-US" dirty="0"/>
              <a:t>Decision Tree </a:t>
            </a:r>
          </a:p>
          <a:p>
            <a:r>
              <a:rPr lang="en-US" dirty="0"/>
              <a:t>Naïve Bayesian Classifier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C77F1F-3F0D-5DCB-6855-7C5FD4B5D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250573"/>
            <a:ext cx="5076124" cy="240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6DCC92-75A4-FE40-811A-A4506C65A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06" y="4070391"/>
            <a:ext cx="3045460" cy="23288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53D2D5-B63E-019D-E657-3575AE572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2966" y="4250573"/>
            <a:ext cx="2961637" cy="22423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46B427-7A74-6574-50B7-C0D855C95E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094" y="1596429"/>
            <a:ext cx="6015615" cy="224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988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AFB46-FF76-EAD6-397A-73B4A0202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Network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06186F0-4588-B28D-2EBB-13EA1B0B9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60" y="2069231"/>
            <a:ext cx="5064536" cy="319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852941F3-0628-2EED-E0F4-1CC5655F3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1951" y="1912280"/>
            <a:ext cx="6216719" cy="319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4FD7711-D580-6289-406A-AED5E0256271}"/>
              </a:ext>
            </a:extLst>
          </p:cNvPr>
          <p:cNvSpPr/>
          <p:nvPr/>
        </p:nvSpPr>
        <p:spPr>
          <a:xfrm>
            <a:off x="1911719" y="2607012"/>
            <a:ext cx="680936" cy="67120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4322F3-165C-3141-33BE-137C91712028}"/>
              </a:ext>
            </a:extLst>
          </p:cNvPr>
          <p:cNvSpPr/>
          <p:nvPr/>
        </p:nvSpPr>
        <p:spPr>
          <a:xfrm>
            <a:off x="5439772" y="1118681"/>
            <a:ext cx="6308898" cy="496110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30D6D8A-F7F4-7FC6-221A-D01808835DED}"/>
              </a:ext>
            </a:extLst>
          </p:cNvPr>
          <p:cNvSpPr/>
          <p:nvPr/>
        </p:nvSpPr>
        <p:spPr>
          <a:xfrm>
            <a:off x="2120630" y="1375284"/>
            <a:ext cx="4863830" cy="1241456"/>
          </a:xfrm>
          <a:custGeom>
            <a:avLst/>
            <a:gdLst>
              <a:gd name="connsiteX0" fmla="*/ 0 w 4863830"/>
              <a:gd name="connsiteY0" fmla="*/ 1241456 h 1241456"/>
              <a:gd name="connsiteX1" fmla="*/ 2217906 w 4863830"/>
              <a:gd name="connsiteY1" fmla="*/ 74137 h 1241456"/>
              <a:gd name="connsiteX2" fmla="*/ 4863830 w 4863830"/>
              <a:gd name="connsiteY2" fmla="*/ 93593 h 124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63830" h="1241456">
                <a:moveTo>
                  <a:pt x="0" y="1241456"/>
                </a:moveTo>
                <a:cubicBezTo>
                  <a:pt x="703634" y="753451"/>
                  <a:pt x="1407268" y="265447"/>
                  <a:pt x="2217906" y="74137"/>
                </a:cubicBezTo>
                <a:cubicBezTo>
                  <a:pt x="3028544" y="-117173"/>
                  <a:pt x="4370962" y="126019"/>
                  <a:pt x="4863830" y="93593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C070BF9-2837-F62F-EEC3-DC520F6F65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FD01D95-2BB5-8652-F1D4-5246720E5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674" y="208619"/>
            <a:ext cx="4297392" cy="16385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B412CBD-2DBC-6496-E551-5CD26F4F08E3}"/>
              </a:ext>
            </a:extLst>
          </p:cNvPr>
          <p:cNvSpPr txBox="1"/>
          <p:nvPr/>
        </p:nvSpPr>
        <p:spPr>
          <a:xfrm>
            <a:off x="2456911" y="5671828"/>
            <a:ext cx="3118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Fully Connected layer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CD0CAD-E083-4F52-C682-9BD7EAB7BA06}"/>
              </a:ext>
            </a:extLst>
          </p:cNvPr>
          <p:cNvSpPr/>
          <p:nvPr/>
        </p:nvSpPr>
        <p:spPr>
          <a:xfrm>
            <a:off x="2969809" y="2570196"/>
            <a:ext cx="969479" cy="2668771"/>
          </a:xfrm>
          <a:prstGeom prst="ellipse">
            <a:avLst/>
          </a:prstGeom>
          <a:noFill/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A4C85A3-DA29-564A-5185-E5272DE155CA}"/>
              </a:ext>
            </a:extLst>
          </p:cNvPr>
          <p:cNvCxnSpPr>
            <a:endCxn id="13" idx="4"/>
          </p:cNvCxnSpPr>
          <p:nvPr/>
        </p:nvCxnSpPr>
        <p:spPr>
          <a:xfrm flipH="1" flipV="1">
            <a:off x="3454549" y="5238967"/>
            <a:ext cx="9053" cy="3942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818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CE8439D6-CB5E-A006-AEA4-DEFA8BB9AFCE}"/>
              </a:ext>
            </a:extLst>
          </p:cNvPr>
          <p:cNvGrpSpPr/>
          <p:nvPr/>
        </p:nvGrpSpPr>
        <p:grpSpPr>
          <a:xfrm>
            <a:off x="773352" y="413107"/>
            <a:ext cx="5943595" cy="3015893"/>
            <a:chOff x="2242228" y="627116"/>
            <a:chExt cx="5943595" cy="301589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E4D1797-2B37-289F-EEFD-749892E56E20}"/>
                </a:ext>
              </a:extLst>
            </p:cNvPr>
            <p:cNvSpPr/>
            <p:nvPr/>
          </p:nvSpPr>
          <p:spPr>
            <a:xfrm>
              <a:off x="4883285" y="957856"/>
              <a:ext cx="1536969" cy="15369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+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6D511DD-A838-BB65-E512-EC6EBF4EC413}"/>
                </a:ext>
              </a:extLst>
            </p:cNvPr>
            <p:cNvSpPr/>
            <p:nvPr/>
          </p:nvSpPr>
          <p:spPr>
            <a:xfrm>
              <a:off x="3287950" y="627116"/>
              <a:ext cx="787940" cy="7879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510847-22F1-F7C7-C8FE-EF028678090E}"/>
                </a:ext>
              </a:extLst>
            </p:cNvPr>
            <p:cNvSpPr/>
            <p:nvPr/>
          </p:nvSpPr>
          <p:spPr>
            <a:xfrm>
              <a:off x="3287950" y="2306758"/>
              <a:ext cx="787940" cy="7879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W2</a:t>
              </a:r>
            </a:p>
          </p:txBody>
        </p: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F3F0EB33-B73F-5C76-F3D0-564CCA1B99ED}"/>
                </a:ext>
              </a:extLst>
            </p:cNvPr>
            <p:cNvCxnSpPr>
              <a:cxnSpLocks/>
            </p:cNvCxnSpPr>
            <p:nvPr/>
          </p:nvCxnSpPr>
          <p:spPr>
            <a:xfrm>
              <a:off x="4085618" y="899490"/>
              <a:ext cx="797667" cy="612843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E1873E28-F48D-C94F-4A99-FCCD8558470B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 flipV="1">
              <a:off x="4075890" y="1950077"/>
              <a:ext cx="807395" cy="75065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165DD20-4798-94DF-63CE-56D3A25F1B70}"/>
                </a:ext>
              </a:extLst>
            </p:cNvPr>
            <p:cNvCxnSpPr>
              <a:cxnSpLocks/>
              <a:endCxn id="4" idx="4"/>
            </p:cNvCxnSpPr>
            <p:nvPr/>
          </p:nvCxnSpPr>
          <p:spPr>
            <a:xfrm flipV="1">
              <a:off x="5651770" y="2494825"/>
              <a:ext cx="0" cy="54993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F5ADB2D-0B3A-68CD-0988-12C2AC6A7619}"/>
                </a:ext>
              </a:extLst>
            </p:cNvPr>
            <p:cNvSpPr/>
            <p:nvPr/>
          </p:nvSpPr>
          <p:spPr>
            <a:xfrm>
              <a:off x="5335619" y="3044758"/>
              <a:ext cx="632300" cy="598251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</a:t>
              </a:r>
            </a:p>
          </p:txBody>
        </p:sp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A95BFBB8-843D-C03A-F966-687063B1A88F}"/>
                </a:ext>
              </a:extLst>
            </p:cNvPr>
            <p:cNvSpPr/>
            <p:nvPr/>
          </p:nvSpPr>
          <p:spPr>
            <a:xfrm rot="5400000">
              <a:off x="6947979" y="1329939"/>
              <a:ext cx="710119" cy="792801"/>
            </a:xfrm>
            <a:prstGeom prst="trapezoid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AF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DC7199C-C211-6628-8E7A-86E143E8840F}"/>
                </a:ext>
              </a:extLst>
            </p:cNvPr>
            <p:cNvCxnSpPr>
              <a:cxnSpLocks/>
              <a:stCxn id="4" idx="6"/>
              <a:endCxn id="19" idx="2"/>
            </p:cNvCxnSpPr>
            <p:nvPr/>
          </p:nvCxnSpPr>
          <p:spPr>
            <a:xfrm flipV="1">
              <a:off x="6420254" y="1726340"/>
              <a:ext cx="48638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673E25D-6A8C-E912-0654-66AB2ADFBCC7}"/>
                </a:ext>
              </a:extLst>
            </p:cNvPr>
            <p:cNvCxnSpPr>
              <a:cxnSpLocks/>
              <a:stCxn id="19" idx="0"/>
            </p:cNvCxnSpPr>
            <p:nvPr/>
          </p:nvCxnSpPr>
          <p:spPr>
            <a:xfrm flipV="1">
              <a:off x="7699439" y="1726339"/>
              <a:ext cx="48638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0892C3A-A434-7351-CFE8-E6D5063A88B6}"/>
                </a:ext>
              </a:extLst>
            </p:cNvPr>
            <p:cNvSpPr txBox="1"/>
            <p:nvPr/>
          </p:nvSpPr>
          <p:spPr>
            <a:xfrm>
              <a:off x="2286000" y="836420"/>
              <a:ext cx="515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C491E8E-C871-4E74-CEB4-07B45DB30832}"/>
                </a:ext>
              </a:extLst>
            </p:cNvPr>
            <p:cNvSpPr txBox="1"/>
            <p:nvPr/>
          </p:nvSpPr>
          <p:spPr>
            <a:xfrm>
              <a:off x="2242228" y="2531957"/>
              <a:ext cx="515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X2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DBAD4CA-9F98-6CBD-EE7C-347581A49591}"/>
                </a:ext>
              </a:extLst>
            </p:cNvPr>
            <p:cNvCxnSpPr/>
            <p:nvPr/>
          </p:nvCxnSpPr>
          <p:spPr>
            <a:xfrm>
              <a:off x="2801566" y="1021086"/>
              <a:ext cx="4863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53F448D-AA6A-481D-72B3-10225742CFAF}"/>
                </a:ext>
              </a:extLst>
            </p:cNvPr>
            <p:cNvCxnSpPr/>
            <p:nvPr/>
          </p:nvCxnSpPr>
          <p:spPr>
            <a:xfrm>
              <a:off x="2801566" y="2716623"/>
              <a:ext cx="4863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F3B2618D-A2DF-F89D-4CA1-893A4929C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4639361"/>
              </p:ext>
            </p:extLst>
          </p:nvPr>
        </p:nvGraphicFramePr>
        <p:xfrm>
          <a:off x="773352" y="3937443"/>
          <a:ext cx="3365769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1923">
                  <a:extLst>
                    <a:ext uri="{9D8B030D-6E8A-4147-A177-3AD203B41FA5}">
                      <a16:colId xmlns:a16="http://schemas.microsoft.com/office/drawing/2014/main" val="3028657409"/>
                    </a:ext>
                  </a:extLst>
                </a:gridCol>
                <a:gridCol w="1121923">
                  <a:extLst>
                    <a:ext uri="{9D8B030D-6E8A-4147-A177-3AD203B41FA5}">
                      <a16:colId xmlns:a16="http://schemas.microsoft.com/office/drawing/2014/main" val="2574169604"/>
                    </a:ext>
                  </a:extLst>
                </a:gridCol>
                <a:gridCol w="1121923">
                  <a:extLst>
                    <a:ext uri="{9D8B030D-6E8A-4147-A177-3AD203B41FA5}">
                      <a16:colId xmlns:a16="http://schemas.microsoft.com/office/drawing/2014/main" val="3187273865"/>
                    </a:ext>
                  </a:extLst>
                </a:gridCol>
              </a:tblGrid>
              <a:tr h="329990">
                <a:tc>
                  <a:txBody>
                    <a:bodyPr/>
                    <a:lstStyle/>
                    <a:p>
                      <a:r>
                        <a:rPr lang="en-US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90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440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2127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995741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3DD46AD4-3D3C-14C9-41A0-4670BA35AF03}"/>
              </a:ext>
            </a:extLst>
          </p:cNvPr>
          <p:cNvSpPr txBox="1"/>
          <p:nvPr/>
        </p:nvSpPr>
        <p:spPr>
          <a:xfrm>
            <a:off x="6032766" y="2302053"/>
            <a:ext cx="3179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AF((X1*W1 + X2 * W2) + b 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4D1F374-815F-6821-153F-9E162C41E117}"/>
              </a:ext>
            </a:extLst>
          </p:cNvPr>
          <p:cNvSpPr txBox="1"/>
          <p:nvPr/>
        </p:nvSpPr>
        <p:spPr>
          <a:xfrm>
            <a:off x="6032767" y="2997578"/>
            <a:ext cx="4619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AF((0.8*0.3 + 0.9 * 0.2) + 1 ) =  AF(5.2) = 1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D8BB1DC5-395D-2245-9AC1-D192C73ECF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152360"/>
              </p:ext>
            </p:extLst>
          </p:nvPr>
        </p:nvGraphicFramePr>
        <p:xfrm>
          <a:off x="773351" y="5611901"/>
          <a:ext cx="336577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2885">
                  <a:extLst>
                    <a:ext uri="{9D8B030D-6E8A-4147-A177-3AD203B41FA5}">
                      <a16:colId xmlns:a16="http://schemas.microsoft.com/office/drawing/2014/main" val="4131290466"/>
                    </a:ext>
                  </a:extLst>
                </a:gridCol>
                <a:gridCol w="1682885">
                  <a:extLst>
                    <a:ext uri="{9D8B030D-6E8A-4147-A177-3AD203B41FA5}">
                      <a16:colId xmlns:a16="http://schemas.microsoft.com/office/drawing/2014/main" val="1069643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70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020648"/>
                  </a:ext>
                </a:extLst>
              </a:tr>
            </a:tbl>
          </a:graphicData>
        </a:graphic>
      </p:graphicFrame>
      <p:pic>
        <p:nvPicPr>
          <p:cNvPr id="44" name="Picture 43">
            <a:extLst>
              <a:ext uri="{FF2B5EF4-FFF2-40B4-BE49-F238E27FC236}">
                <a16:creationId xmlns:a16="http://schemas.microsoft.com/office/drawing/2014/main" id="{38901CC7-A6AC-1951-378A-889B2E7BA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5438" y="328638"/>
            <a:ext cx="670545" cy="787940"/>
          </a:xfrm>
          <a:prstGeom prst="rect">
            <a:avLst/>
          </a:prstGeom>
        </p:spPr>
      </p:pic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ED04237A-14C8-BA0F-D8EE-97B4C3EECD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200481"/>
              </p:ext>
            </p:extLst>
          </p:nvPr>
        </p:nvGraphicFramePr>
        <p:xfrm>
          <a:off x="757676" y="3097145"/>
          <a:ext cx="78253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2537">
                  <a:extLst>
                    <a:ext uri="{9D8B030D-6E8A-4147-A177-3AD203B41FA5}">
                      <a16:colId xmlns:a16="http://schemas.microsoft.com/office/drawing/2014/main" val="31132957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bias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099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2985290"/>
                  </a:ext>
                </a:extLst>
              </a:tr>
            </a:tbl>
          </a:graphicData>
        </a:graphic>
      </p:graphicFrame>
      <p:sp>
        <p:nvSpPr>
          <p:cNvPr id="46" name="TextBox 45">
            <a:extLst>
              <a:ext uri="{FF2B5EF4-FFF2-40B4-BE49-F238E27FC236}">
                <a16:creationId xmlns:a16="http://schemas.microsoft.com/office/drawing/2014/main" id="{DE4F773C-3F06-A1A0-A416-94E2B4D0112B}"/>
              </a:ext>
            </a:extLst>
          </p:cNvPr>
          <p:cNvSpPr txBox="1"/>
          <p:nvPr/>
        </p:nvSpPr>
        <p:spPr>
          <a:xfrm>
            <a:off x="6032767" y="3403697"/>
            <a:ext cx="4619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AF((0.7*0.3 + 0.6 * 0.2) + 1 ) =  AF(1.33) = 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C4CE42C-A9A9-4B89-9204-12E1BE4E0DB8}"/>
              </a:ext>
            </a:extLst>
          </p:cNvPr>
          <p:cNvSpPr txBox="1"/>
          <p:nvPr/>
        </p:nvSpPr>
        <p:spPr>
          <a:xfrm>
            <a:off x="6032767" y="3846603"/>
            <a:ext cx="4619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AF((0.3*0.3 + 0.2 * 0.2) + 1 ) =  AF(1.13) = 1</a:t>
            </a:r>
          </a:p>
        </p:txBody>
      </p: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4A143D5-C42C-93A9-1123-236C819D8D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333639"/>
              </p:ext>
            </p:extLst>
          </p:nvPr>
        </p:nvGraphicFramePr>
        <p:xfrm>
          <a:off x="7399502" y="4676583"/>
          <a:ext cx="106139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1398">
                  <a:extLst>
                    <a:ext uri="{9D8B030D-6E8A-4147-A177-3AD203B41FA5}">
                      <a16:colId xmlns:a16="http://schemas.microsoft.com/office/drawing/2014/main" val="942943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1000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60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258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62634"/>
                  </a:ext>
                </a:extLst>
              </a:tr>
            </a:tbl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B4984C28-3D09-15E3-8171-57FC8AE341F0}"/>
              </a:ext>
            </a:extLst>
          </p:cNvPr>
          <p:cNvSpPr txBox="1"/>
          <p:nvPr/>
        </p:nvSpPr>
        <p:spPr>
          <a:xfrm>
            <a:off x="6974731" y="743847"/>
            <a:ext cx="49805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FEED FORWARD Network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771D0ED-CB71-2509-7F50-04B869893F17}"/>
              </a:ext>
            </a:extLst>
          </p:cNvPr>
          <p:cNvSpPr txBox="1"/>
          <p:nvPr/>
        </p:nvSpPr>
        <p:spPr>
          <a:xfrm>
            <a:off x="6974731" y="160746"/>
            <a:ext cx="2958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 Black" panose="020B0A04020102020204" pitchFamily="34" charset="0"/>
              </a:rPr>
              <a:t>Perceptron</a:t>
            </a:r>
          </a:p>
        </p:txBody>
      </p:sp>
    </p:spTree>
    <p:extLst>
      <p:ext uri="{BB962C8B-B14F-4D97-AF65-F5344CB8AC3E}">
        <p14:creationId xmlns:p14="http://schemas.microsoft.com/office/powerpoint/2010/main" val="102358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6" grpId="0"/>
      <p:bldP spid="47" grpId="0"/>
      <p:bldP spid="4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2550</TotalTime>
  <Words>522</Words>
  <Application>Microsoft Office PowerPoint</Application>
  <PresentationFormat>Widescreen</PresentationFormat>
  <Paragraphs>167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Aptos</vt:lpstr>
      <vt:lpstr>Aptos Display</vt:lpstr>
      <vt:lpstr>Arial</vt:lpstr>
      <vt:lpstr>Arial Black</vt:lpstr>
      <vt:lpstr>Cambria Math</vt:lpstr>
      <vt:lpstr>Google Sans</vt:lpstr>
      <vt:lpstr>IRANYekan ExtraBlack</vt:lpstr>
      <vt:lpstr>Office Theme</vt:lpstr>
      <vt:lpstr>Machine Learning In 4 Days</vt:lpstr>
      <vt:lpstr>PowerPoint Presentation</vt:lpstr>
      <vt:lpstr>PowerPoint Presentation</vt:lpstr>
      <vt:lpstr>Machine Learning :  </vt:lpstr>
      <vt:lpstr>Reinforcement Learning </vt:lpstr>
      <vt:lpstr>https://openai.com/index/emergent-tool-use/ </vt:lpstr>
      <vt:lpstr>Traditional Neural Network </vt:lpstr>
      <vt:lpstr>Natural Network</vt:lpstr>
      <vt:lpstr>PowerPoint Presentation</vt:lpstr>
      <vt:lpstr>Loss Function and Back Propagation</vt:lpstr>
      <vt:lpstr>PowerPoint Presentation</vt:lpstr>
      <vt:lpstr>Activation Function | nonlinear functional</vt:lpstr>
      <vt:lpstr>Start of Deep Learning </vt:lpstr>
      <vt:lpstr>Question </vt:lpstr>
      <vt:lpstr>K - Nearest Neighbor </vt:lpstr>
      <vt:lpstr>Neural Network Vs Deep Neural Network</vt:lpstr>
      <vt:lpstr>Machine Learning Vs Deep Learning</vt:lpstr>
      <vt:lpstr>Are they different ?</vt:lpstr>
      <vt:lpstr>Cost Function </vt:lpstr>
      <vt:lpstr>Deep Learning</vt:lpstr>
      <vt:lpstr>PowerPoint Presentation</vt:lpstr>
      <vt:lpstr>Requirements</vt:lpstr>
      <vt:lpstr>Slipping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pouya lariyan</dc:creator>
  <cp:lastModifiedBy>pouya lariyan</cp:lastModifiedBy>
  <cp:revision>59</cp:revision>
  <dcterms:created xsi:type="dcterms:W3CDTF">2024-09-14T06:58:50Z</dcterms:created>
  <dcterms:modified xsi:type="dcterms:W3CDTF">2024-09-18T12:30:15Z</dcterms:modified>
</cp:coreProperties>
</file>

<file path=docProps/thumbnail.jpeg>
</file>